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71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5191-48B2-D640-A944-AD85F02B9C18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32F85-74FB-8F48-8DB3-D86F1BFD64F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1523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8960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2626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17538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4192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3800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2529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6289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800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3895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2091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2288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0973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3886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32F85-74FB-8F48-8DB3-D86F1BFD64F2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1842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36F23C-1348-1204-5264-102372AAFD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193981F-0ABF-14D0-DC52-0799F81A8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3391389-30DA-9A74-CD41-CE1B13368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5D4FA2-3542-68F2-3EC3-151ED0826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BD20BA-69DE-50A4-66EB-2A03879CF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880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25A0DE-CF5F-42EB-FB48-222E3044E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3C54D10-F832-0424-34EB-2394FDB9E1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B454A1D-4F8F-3B26-9CCD-7624F31B7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508460-A902-E8C0-143E-764157DC0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302B6DA-7342-8F1C-FBA9-4E62779D5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3231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AD39613-1B34-D1BF-1F07-FE3280962D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90BCFDE-570C-20D9-949B-757471806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DFAF95A-31B3-0652-6346-25F09C6A7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8CEC6A7-3D5E-5AD9-CB01-EC920A1E4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779E89A-0546-189C-C881-B8E6F00DE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881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B816D24-9383-72AF-C794-463678572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4B972B3-9A0E-2E75-E5A1-97ECC8CA6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BECD30-FB41-1515-7D55-A2094A802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CB509A8-FB55-CFC5-549C-38EDE31AF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81794F-1CB9-AE5B-7A99-C19F27298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792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FC306B-D3E0-ED70-BA99-16B886771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1DC3283-F4FD-25ED-5453-647C1DA3C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5938D8-3A53-C1C3-A284-E00493537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8C16047-3BE5-F577-F620-B1E49C377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FC494EA-DD8B-6266-8F93-288A36B24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9894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1ABB9E-5A70-8076-554B-4BB7CEFC2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1765A37-7928-3437-38E2-EAE96B8A26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C76CC39-658A-191B-1E46-22000AE3D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2A042CE-4B18-A080-CD38-24EDA42C5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24F4E77-CC19-7FCD-D047-96CC38497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00B1FCC-702E-450F-0147-CCE2C011F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645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B9B2B0-83CE-496D-B5BE-4F3CA97A0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5C57937-2A19-2BB8-4920-1046573DA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C462958-70AF-C74E-567A-A01765A42E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21F063F-77EC-8C06-E927-C1942E62D6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61538B2-3486-C69F-B19A-B516FEA3C3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91A48D0-7420-31F7-36F6-0C786C891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358D0D1-833A-1A62-0CFE-D086495FF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EE8A4F5-4931-C441-7319-BE14DAA9F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2799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F543DF-87BB-ED6B-9B2D-C6775B209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6662114-6BBD-1633-37A1-FD5EF1BAB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F361CD3-7EDD-0E08-D66A-E8C2F29F1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B68F7BF-3BF1-E98B-742B-054D3B600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0500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A778BC7-CF5C-3E22-8DF5-93E918E8F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49E1772-40EF-9140-9ED7-8C3B052E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3DA970-2F80-A71F-106B-1A02E31D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741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9149D5-8D49-AF74-B4F3-56FD544E7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8098BB4-2E62-C740-260B-E62177F85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09E7188-D5C9-7AAD-0350-9425CE5ABE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8B704B1-BA15-53B6-5745-E67CA6FF2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1C0E403-0E85-973F-7ABB-5514748E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F2D17DF-F6A2-B046-E319-48F81B09E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211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B8E2E2-4954-C09D-8AD9-113456E2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B292C30-E8B3-B662-D4B5-A26A66BCE2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F4F6DC7-6E89-3EDF-D6BD-1A443CA0D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5585DE7-C8EC-A1C8-143E-A2AAFBA17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9C715ED-2021-C5D4-EA71-6385224FA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C73F11F-85C5-D7AE-2BD9-35A2E1A50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114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7A35578-E83B-C8FF-0131-C759208B9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C4EA840-2B75-5278-5ED0-2D34CA78D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BBDD18E-0473-207C-3A22-368DCACD2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C85D7-D022-D74F-A164-17DE68B5E7D6}" type="datetimeFigureOut">
              <a:rPr lang="it-IT" smtClean="0"/>
              <a:t>26/09/2022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7E7625F-1366-D5D0-FDCE-103582229F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48DBE20-ACD0-B25C-4293-D048E1540A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83F1-F577-404C-AAA6-48DF703541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890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5D8DECE-E66A-7564-FF6A-EE7E22054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3200" cy="6858675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CC3140C-9859-C89D-EECF-4891D47572F7}"/>
              </a:ext>
            </a:extLst>
          </p:cNvPr>
          <p:cNvSpPr txBox="1"/>
          <p:nvPr/>
        </p:nvSpPr>
        <p:spPr>
          <a:xfrm>
            <a:off x="4100514" y="1471614"/>
            <a:ext cx="7186613" cy="281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it-IT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Dialogare con i NEET</a:t>
            </a:r>
          </a:p>
          <a:p>
            <a:pPr>
              <a:lnSpc>
                <a:spcPts val="4000"/>
              </a:lnSpc>
            </a:pPr>
            <a:r>
              <a:rPr lang="it-IT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piano di comunicazione dedicato</a:t>
            </a:r>
          </a:p>
          <a:p>
            <a:pPr>
              <a:lnSpc>
                <a:spcPts val="3400"/>
              </a:lnSpc>
            </a:pPr>
            <a:endParaRPr lang="it-IT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</a:pPr>
            <a:endParaRPr lang="it-IT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</a:pPr>
            <a:r>
              <a:rPr lang="it-IT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Federico Rossi</a:t>
            </a:r>
          </a:p>
          <a:p>
            <a:pPr>
              <a:lnSpc>
                <a:spcPts val="3400"/>
              </a:lnSpc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Consulente aziendale, docente, co-founder Sintesi </a:t>
            </a:r>
            <a:r>
              <a:rPr lang="it-IT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Factory</a:t>
            </a:r>
            <a:endParaRPr lang="it-IT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0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, edificio, persona&#10;&#10;Descrizione generata automaticamente">
            <a:extLst>
              <a:ext uri="{FF2B5EF4-FFF2-40B4-BE49-F238E27FC236}">
                <a16:creationId xmlns:a16="http://schemas.microsoft.com/office/drawing/2014/main" id="{53A5B3A2-C4D9-D70C-271F-5287C1703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C8D8789-36CA-B083-311D-09CE060BE0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9525" y="4901614"/>
            <a:ext cx="1080000" cy="1080000"/>
          </a:xfrm>
          <a:prstGeom prst="rect">
            <a:avLst/>
          </a:prstGeom>
          <a:ln w="0">
            <a:noFill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A8907D7-03D3-5BEA-5E2F-531DABEB78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9525" y="975635"/>
            <a:ext cx="1080000" cy="1080000"/>
          </a:xfrm>
          <a:prstGeom prst="rect">
            <a:avLst/>
          </a:prstGeom>
          <a:ln w="0">
            <a:noFill/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40FFC0F-E081-C690-F5F8-A92C6D0AD5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69525" y="3553544"/>
            <a:ext cx="1080000" cy="1075345"/>
          </a:xfrm>
          <a:prstGeom prst="rect">
            <a:avLst/>
          </a:prstGeom>
          <a:ln w="0">
            <a:noFill/>
          </a:ln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56AA79C4-61E3-064E-28C9-02C7F2DD33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9525" y="2200819"/>
            <a:ext cx="1080000" cy="1080000"/>
          </a:xfrm>
          <a:prstGeom prst="rect">
            <a:avLst/>
          </a:prstGeom>
          <a:ln w="0">
            <a:noFill/>
          </a:ln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CDFDC87-912C-5A9C-FD40-C7AD101EB5EB}"/>
              </a:ext>
            </a:extLst>
          </p:cNvPr>
          <p:cNvSpPr txBox="1"/>
          <p:nvPr/>
        </p:nvSpPr>
        <p:spPr>
          <a:xfrm>
            <a:off x="7543802" y="1178905"/>
            <a:ext cx="4300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15-18 anni</a:t>
            </a:r>
          </a:p>
          <a:p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(apertura canale ex novo dedicato)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0E2E5CD-4360-C8DF-D600-5D7E3D1FD94B}"/>
              </a:ext>
            </a:extLst>
          </p:cNvPr>
          <p:cNvSpPr txBox="1"/>
          <p:nvPr/>
        </p:nvSpPr>
        <p:spPr>
          <a:xfrm>
            <a:off x="7543802" y="2550510"/>
            <a:ext cx="3986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19-24 anni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8F159E9-E64B-38DA-990B-404AD9B76CE6}"/>
              </a:ext>
            </a:extLst>
          </p:cNvPr>
          <p:cNvSpPr txBox="1"/>
          <p:nvPr/>
        </p:nvSpPr>
        <p:spPr>
          <a:xfrm>
            <a:off x="7543802" y="3936399"/>
            <a:ext cx="3986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25-35 anni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708BD6C-B9F5-E547-1CDD-AEB8A8048C92}"/>
              </a:ext>
            </a:extLst>
          </p:cNvPr>
          <p:cNvSpPr txBox="1"/>
          <p:nvPr/>
        </p:nvSpPr>
        <p:spPr>
          <a:xfrm>
            <a:off x="7543802" y="5236559"/>
            <a:ext cx="3986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Repository contenuti video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75ACDBE-E7B9-2967-17DD-9522213E6460}"/>
              </a:ext>
            </a:extLst>
          </p:cNvPr>
          <p:cNvSpPr txBox="1"/>
          <p:nvPr/>
        </p:nvSpPr>
        <p:spPr>
          <a:xfrm>
            <a:off x="6022476" y="335054"/>
            <a:ext cx="6515099" cy="425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it-IT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MEDIA </a:t>
            </a:r>
            <a:r>
              <a:rPr lang="it-IT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(esclusivamente digitali)</a:t>
            </a:r>
            <a:endParaRPr lang="it-IT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979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4C3735F-3CB7-E670-AAB3-E949A5475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CDFDC87-912C-5A9C-FD40-C7AD101EB5EB}"/>
              </a:ext>
            </a:extLst>
          </p:cNvPr>
          <p:cNvSpPr txBox="1"/>
          <p:nvPr/>
        </p:nvSpPr>
        <p:spPr>
          <a:xfrm>
            <a:off x="685801" y="642934"/>
            <a:ext cx="6515099" cy="472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it-IT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CONTENUTI: USER GENERATED CONTENT</a:t>
            </a:r>
          </a:p>
          <a:p>
            <a:pPr>
              <a:lnSpc>
                <a:spcPts val="2800"/>
              </a:lnSpc>
            </a:pPr>
            <a:endParaRPr lang="it-I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Reel</a:t>
            </a:r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video di 15/20 secondi</a:t>
            </a:r>
          </a:p>
          <a:p>
            <a:pPr>
              <a:lnSpc>
                <a:spcPts val="2800"/>
              </a:lnSpc>
            </a:pPr>
            <a:endParaRPr lang="it-I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testimonianze</a:t>
            </a:r>
          </a:p>
          <a:p>
            <a:pPr>
              <a:lnSpc>
                <a:spcPts val="2800"/>
              </a:lnSpc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testimonianze di ragazzi che «ce l’hanno fatta» o che sono attivamente coinvolti in progetti formativi FSE.</a:t>
            </a:r>
          </a:p>
          <a:p>
            <a:pPr>
              <a:lnSpc>
                <a:spcPts val="2800"/>
              </a:lnSpc>
            </a:pPr>
            <a:r>
              <a:rPr lang="it-IT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Obiettivo: dimostrare che è «tutto vero e accessibile»</a:t>
            </a:r>
          </a:p>
          <a:p>
            <a:pPr>
              <a:lnSpc>
                <a:spcPts val="2800"/>
              </a:lnSpc>
            </a:pPr>
            <a:endParaRPr lang="it-I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punto di vista dei ragazzi</a:t>
            </a:r>
          </a:p>
          <a:p>
            <a:pPr>
              <a:lnSpc>
                <a:spcPts val="2800"/>
              </a:lnSpc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– realizzati coinvolgendo direttamente i ragazzi – sul loro sentiment, sulle loro aspettative, sui loro sogni.</a:t>
            </a:r>
          </a:p>
          <a:p>
            <a:pPr>
              <a:lnSpc>
                <a:spcPts val="2800"/>
              </a:lnSpc>
            </a:pPr>
            <a:r>
              <a:rPr lang="it-IT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Obiettivo: umanizzare i contenuti e creare empatia.</a:t>
            </a:r>
          </a:p>
        </p:txBody>
      </p:sp>
    </p:spTree>
    <p:extLst>
      <p:ext uri="{BB962C8B-B14F-4D97-AF65-F5344CB8AC3E}">
        <p14:creationId xmlns:p14="http://schemas.microsoft.com/office/powerpoint/2010/main" val="83716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4C3735F-3CB7-E670-AAB3-E949A5475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CDFDC87-912C-5A9C-FD40-C7AD101EB5EB}"/>
              </a:ext>
            </a:extLst>
          </p:cNvPr>
          <p:cNvSpPr txBox="1"/>
          <p:nvPr/>
        </p:nvSpPr>
        <p:spPr>
          <a:xfrm>
            <a:off x="685801" y="642934"/>
            <a:ext cx="6515099" cy="401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it-IT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FORMATIVI</a:t>
            </a:r>
          </a:p>
          <a:p>
            <a:pPr>
              <a:lnSpc>
                <a:spcPts val="2800"/>
              </a:lnSpc>
            </a:pPr>
            <a:endParaRPr lang="it-I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Reel</a:t>
            </a:r>
            <a:r>
              <a:rPr lang="it-I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video di 30/60 secondi</a:t>
            </a:r>
          </a:p>
          <a:p>
            <a:pPr>
              <a:lnSpc>
                <a:spcPts val="2800"/>
              </a:lnSpc>
            </a:pPr>
            <a:endParaRPr lang="it-I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di utilità generale per i ragazzi:</a:t>
            </a:r>
          </a:p>
          <a:p>
            <a:pPr marL="342900" indent="-342900">
              <a:lnSpc>
                <a:spcPts val="2800"/>
              </a:lnSpc>
              <a:buFontTx/>
              <a:buChar char="-"/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suggerimenti per la redazione di un CV</a:t>
            </a:r>
          </a:p>
          <a:p>
            <a:pPr marL="342900" indent="-342900">
              <a:lnSpc>
                <a:spcPts val="2800"/>
              </a:lnSpc>
              <a:buFontTx/>
              <a:buChar char="-"/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suggerimenti per un colloquio di lavoro</a:t>
            </a:r>
          </a:p>
          <a:p>
            <a:pPr marL="342900" indent="-342900">
              <a:lnSpc>
                <a:spcPts val="2800"/>
              </a:lnSpc>
              <a:buFontTx/>
              <a:buChar char="-"/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suggerimenti per cogliere le opportunità FSE</a:t>
            </a:r>
          </a:p>
          <a:p>
            <a:pPr marL="342900" indent="-342900">
              <a:lnSpc>
                <a:spcPts val="2800"/>
              </a:lnSpc>
              <a:buFontTx/>
              <a:buChar char="-"/>
            </a:pPr>
            <a:endParaRPr lang="it-IT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Obiettivo: veicolare dei contenuti di immediata utilità per i ragazzi.</a:t>
            </a:r>
          </a:p>
        </p:txBody>
      </p:sp>
    </p:spTree>
    <p:extLst>
      <p:ext uri="{BB962C8B-B14F-4D97-AF65-F5344CB8AC3E}">
        <p14:creationId xmlns:p14="http://schemas.microsoft.com/office/powerpoint/2010/main" val="391469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CA32C964-2ADF-7A47-8C46-454499B6A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CDFDC87-912C-5A9C-FD40-C7AD101EB5EB}"/>
              </a:ext>
            </a:extLst>
          </p:cNvPr>
          <p:cNvSpPr txBox="1"/>
          <p:nvPr/>
        </p:nvSpPr>
        <p:spPr>
          <a:xfrm>
            <a:off x="685801" y="642934"/>
            <a:ext cx="5214937" cy="4010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it-IT" sz="2200" b="1" dirty="0">
                <a:latin typeface="Arial" panose="020B0604020202020204" pitchFamily="34" charset="0"/>
                <a:cs typeface="Arial" panose="020B0604020202020204" pitchFamily="34" charset="0"/>
              </a:rPr>
              <a:t>I PODCAST</a:t>
            </a:r>
          </a:p>
          <a:p>
            <a:pPr>
              <a:lnSpc>
                <a:spcPts val="2800"/>
              </a:lnSpc>
            </a:pPr>
            <a:endParaRPr lang="it-I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 contenuti video verranno periodicamente rielaborati in modo da generare dei podcast agili e veloci da veicolare su un canale dedicato aperto su</a:t>
            </a:r>
          </a:p>
          <a:p>
            <a:pPr>
              <a:lnSpc>
                <a:spcPts val="2800"/>
              </a:lnSpc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rilanciato su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FD73421-E6E1-0F13-0FE8-ABFEA5D294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601" y="2691257"/>
            <a:ext cx="3458774" cy="172938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4C2A0A1-D8F2-E0DF-DC59-25FF882BB9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313" y="4872443"/>
            <a:ext cx="2917850" cy="87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32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persona&#10;&#10;Descrizione generata automaticamente">
            <a:extLst>
              <a:ext uri="{FF2B5EF4-FFF2-40B4-BE49-F238E27FC236}">
                <a16:creationId xmlns:a16="http://schemas.microsoft.com/office/drawing/2014/main" id="{9D06330D-8A73-38F6-8658-9544314B5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CDFDC87-912C-5A9C-FD40-C7AD101EB5EB}"/>
              </a:ext>
            </a:extLst>
          </p:cNvPr>
          <p:cNvSpPr txBox="1"/>
          <p:nvPr/>
        </p:nvSpPr>
        <p:spPr>
          <a:xfrm>
            <a:off x="5257800" y="514347"/>
            <a:ext cx="6743699" cy="5592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it-IT" sz="2200" b="1" dirty="0">
                <a:latin typeface="Arial" panose="020B0604020202020204" pitchFamily="34" charset="0"/>
                <a:cs typeface="Arial" panose="020B0604020202020204" pitchFamily="34" charset="0"/>
              </a:rPr>
              <a:t>GLI INFLUENCER e I PERSONAGGI FAMOSI</a:t>
            </a:r>
          </a:p>
          <a:p>
            <a:pPr>
              <a:lnSpc>
                <a:spcPts val="2700"/>
              </a:lnSpc>
            </a:pPr>
            <a:endParaRPr lang="it-I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700"/>
              </a:lnSpc>
            </a:pPr>
            <a:r>
              <a:rPr lang="it-IT" sz="16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contenuti generati con le attività sopra descritte dovrebbero essere già in grado di genere in modo organico una massa critica di </a:t>
            </a:r>
            <a:r>
              <a:rPr lang="it-IT" sz="1600" dirty="0" err="1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impression</a:t>
            </a:r>
            <a:r>
              <a:rPr lang="it-IT" sz="16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ed engagement. </a:t>
            </a:r>
          </a:p>
          <a:p>
            <a:pPr>
              <a:lnSpc>
                <a:spcPts val="2700"/>
              </a:lnSpc>
            </a:pPr>
            <a:r>
              <a:rPr lang="it-IT" sz="16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Qualora ci fosse ulteriore necessità di produzione di contenuti e di spinta promozionale verrà attività una campagna di influencer marketing:</a:t>
            </a:r>
          </a:p>
          <a:p>
            <a:pPr>
              <a:lnSpc>
                <a:spcPts val="2700"/>
              </a:lnSpc>
            </a:pPr>
            <a:endParaRPr lang="it-IT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influencer informali</a:t>
            </a:r>
            <a:r>
              <a:rPr lang="it-IT" sz="16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influencer giovani a elevata penetrazione nel cluster </a:t>
            </a:r>
            <a:r>
              <a:rPr lang="it-IT" sz="1600" dirty="0">
                <a:solidFill>
                  <a:srgbClr val="40404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it-IT" sz="16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eet con generazione di contenuti di puro entertainment e </a:t>
            </a:r>
            <a:r>
              <a:rPr lang="it-IT" sz="1600" dirty="0" err="1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fun</a:t>
            </a:r>
            <a:r>
              <a:rPr lang="it-IT" sz="16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it-IT" sz="1600" dirty="0">
              <a:solidFill>
                <a:srgbClr val="40404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influencer tematici: </a:t>
            </a:r>
            <a:r>
              <a:rPr lang="it-IT" sz="16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influencer più formali con reputazione e credibilità in ambiti specifici correlati al progetto</a:t>
            </a:r>
          </a:p>
          <a:p>
            <a:pPr marL="285750" indent="-285750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personaggi famosi: </a:t>
            </a:r>
            <a:r>
              <a:rPr lang="it-IT" sz="16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sportivi, cantanti e altri «testimonial» marchigiani ad elevata penetrazione nei neet da coinvolgere con la produzione gratuita di brevi contenuti promozionali e call to action di progetto.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790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pic>
        <p:nvPicPr>
          <p:cNvPr id="2" name="14. Il segreto della felicità" descr="14. Il segreto della felicità">
            <a:hlinkClick r:id="" action="ppaction://media"/>
            <a:extLst>
              <a:ext uri="{FF2B5EF4-FFF2-40B4-BE49-F238E27FC236}">
                <a16:creationId xmlns:a16="http://schemas.microsoft.com/office/drawing/2014/main" id="{4127018B-CD68-DEDE-6439-5E4DB73123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763" y="4762"/>
            <a:ext cx="12221606" cy="685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5D8DECE-E66A-7564-FF6A-EE7E22054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3200" cy="6858675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CC3140C-9859-C89D-EECF-4891D47572F7}"/>
              </a:ext>
            </a:extLst>
          </p:cNvPr>
          <p:cNvSpPr txBox="1"/>
          <p:nvPr/>
        </p:nvSpPr>
        <p:spPr>
          <a:xfrm>
            <a:off x="4100514" y="2357439"/>
            <a:ext cx="7186613" cy="56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it-IT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Grazie</a:t>
            </a:r>
            <a:endParaRPr lang="it-IT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95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persona, inpiedi, posando&#10;&#10;Descrizione generata automaticamente">
            <a:extLst>
              <a:ext uri="{FF2B5EF4-FFF2-40B4-BE49-F238E27FC236}">
                <a16:creationId xmlns:a16="http://schemas.microsoft.com/office/drawing/2014/main" id="{8AE23691-D6BC-7B96-F49F-645E09178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799E6A0-1DDC-256C-9AFB-62CADB89647C}"/>
              </a:ext>
            </a:extLst>
          </p:cNvPr>
          <p:cNvSpPr/>
          <p:nvPr/>
        </p:nvSpPr>
        <p:spPr>
          <a:xfrm>
            <a:off x="676405" y="638827"/>
            <a:ext cx="3970751" cy="513567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I NEET</a:t>
            </a:r>
          </a:p>
          <a:p>
            <a:pPr algn="ctr"/>
            <a:endParaRPr lang="it-IT" sz="2200" dirty="0">
              <a:solidFill>
                <a:srgbClr val="404040"/>
              </a:solidFill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Giovani tra i 15 e i 29 anni (alcuni studi ampliano il range fino ai 35 anni) </a:t>
            </a: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che non studiano, </a:t>
            </a: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non lavorano </a:t>
            </a: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e non sono impegnati in percorsi di formazione. </a:t>
            </a:r>
            <a:endParaRPr lang="it-IT" sz="2200" dirty="0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63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persona, inpiedi, posando&#10;&#10;Descrizione generata automaticamente">
            <a:extLst>
              <a:ext uri="{FF2B5EF4-FFF2-40B4-BE49-F238E27FC236}">
                <a16:creationId xmlns:a16="http://schemas.microsoft.com/office/drawing/2014/main" id="{8AE23691-D6BC-7B96-F49F-645E09178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799E6A0-1DDC-256C-9AFB-62CADB89647C}"/>
              </a:ext>
            </a:extLst>
          </p:cNvPr>
          <p:cNvSpPr/>
          <p:nvPr/>
        </p:nvSpPr>
        <p:spPr>
          <a:xfrm>
            <a:off x="676405" y="638827"/>
            <a:ext cx="3970751" cy="513567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I NEET</a:t>
            </a:r>
          </a:p>
          <a:p>
            <a:pPr algn="ctr"/>
            <a:endParaRPr lang="it-IT" sz="2200" dirty="0">
              <a:solidFill>
                <a:srgbClr val="404040"/>
              </a:solidFill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Giovani tra i </a:t>
            </a:r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15 e i 29 anni </a:t>
            </a:r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(alcuni studi ampliano il range fino ai 35 anni) </a:t>
            </a: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che non studiano, </a:t>
            </a: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non lavorano </a:t>
            </a: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e non sono impegnati in percorsi di formazione. </a:t>
            </a:r>
            <a:endParaRPr lang="it-IT" sz="2200" dirty="0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20" name="Rettangolo con angoli arrotondati 19">
            <a:extLst>
              <a:ext uri="{FF2B5EF4-FFF2-40B4-BE49-F238E27FC236}">
                <a16:creationId xmlns:a16="http://schemas.microsoft.com/office/drawing/2014/main" id="{C62C5C5B-05B0-FCC1-6F5A-60EC08DDAEA6}"/>
              </a:ext>
            </a:extLst>
          </p:cNvPr>
          <p:cNvSpPr/>
          <p:nvPr/>
        </p:nvSpPr>
        <p:spPr>
          <a:xfrm>
            <a:off x="2542784" y="2284855"/>
            <a:ext cx="1941534" cy="483398"/>
          </a:xfrm>
          <a:prstGeom prst="roundRect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2AA91BE9-3A7A-BEE9-700B-6ADC92FF7227}"/>
              </a:ext>
            </a:extLst>
          </p:cNvPr>
          <p:cNvSpPr/>
          <p:nvPr/>
        </p:nvSpPr>
        <p:spPr>
          <a:xfrm>
            <a:off x="5085566" y="1200150"/>
            <a:ext cx="4563650" cy="1772861"/>
          </a:xfrm>
          <a:prstGeom prst="round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generazione Y (1981-1996)</a:t>
            </a:r>
          </a:p>
          <a:p>
            <a:endParaRPr lang="it-IT" sz="1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uso social media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bisogno di accettazione dai pari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influenzati nei comportamenti dai pari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preferiscono l’esperienza al possesso</a:t>
            </a: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EA69B28A-5A2F-EB67-1E63-3FFB2981A6BC}"/>
              </a:ext>
            </a:extLst>
          </p:cNvPr>
          <p:cNvSpPr/>
          <p:nvPr/>
        </p:nvSpPr>
        <p:spPr>
          <a:xfrm>
            <a:off x="5085566" y="3198248"/>
            <a:ext cx="4563650" cy="2459602"/>
          </a:xfrm>
          <a:prstGeom prst="round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generazione </a:t>
            </a:r>
            <a:r>
              <a:rPr lang="it-IT" sz="16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1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1997-2009)</a:t>
            </a:r>
          </a:p>
          <a:p>
            <a:endParaRPr lang="it-IT" sz="1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tecnologie fondamentali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consumi contenuti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nessun confine tra off line e on line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it-IT" sz="14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pragamatismo</a:t>
            </a:r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 realismo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relazioni vere e genuine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esperienze personalizzate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attenti alla sostenibilità</a:t>
            </a:r>
          </a:p>
        </p:txBody>
      </p:sp>
    </p:spTree>
    <p:extLst>
      <p:ext uri="{BB962C8B-B14F-4D97-AF65-F5344CB8AC3E}">
        <p14:creationId xmlns:p14="http://schemas.microsoft.com/office/powerpoint/2010/main" val="1936656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persona, inpiedi, posando&#10;&#10;Descrizione generata automaticamente">
            <a:extLst>
              <a:ext uri="{FF2B5EF4-FFF2-40B4-BE49-F238E27FC236}">
                <a16:creationId xmlns:a16="http://schemas.microsoft.com/office/drawing/2014/main" id="{8AE23691-D6BC-7B96-F49F-645E09178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799E6A0-1DDC-256C-9AFB-62CADB89647C}"/>
              </a:ext>
            </a:extLst>
          </p:cNvPr>
          <p:cNvSpPr/>
          <p:nvPr/>
        </p:nvSpPr>
        <p:spPr>
          <a:xfrm>
            <a:off x="676405" y="638827"/>
            <a:ext cx="3970751" cy="513567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I NEET</a:t>
            </a:r>
          </a:p>
          <a:p>
            <a:pPr algn="ctr"/>
            <a:endParaRPr lang="it-IT" sz="2200" dirty="0">
              <a:solidFill>
                <a:srgbClr val="404040"/>
              </a:solidFill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  <a:p>
            <a:pPr algn="ctr"/>
            <a:r>
              <a:rPr lang="it-IT" sz="2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Giovani tra i 15 e i 29 anni (alcuni studi ampliano il range fino ai 35 anni) </a:t>
            </a:r>
            <a:endParaRPr lang="it-IT" sz="2200" b="1" dirty="0">
              <a:solidFill>
                <a:srgbClr val="404040"/>
              </a:solidFill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  <a:p>
            <a:pPr algn="ctr"/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che non studiano, </a:t>
            </a:r>
          </a:p>
          <a:p>
            <a:pPr algn="ctr"/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non lavorano </a:t>
            </a:r>
          </a:p>
          <a:p>
            <a:pPr algn="ctr"/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e non sono impegnati in percorsi di formazione. </a:t>
            </a:r>
            <a:endParaRPr lang="it-IT" sz="2200" b="1" dirty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668DA398-5828-ACAB-D92C-2E7D21DE6E06}"/>
              </a:ext>
            </a:extLst>
          </p:cNvPr>
          <p:cNvSpPr/>
          <p:nvPr/>
        </p:nvSpPr>
        <p:spPr>
          <a:xfrm>
            <a:off x="4496844" y="1944152"/>
            <a:ext cx="2755727" cy="2755727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23,3%</a:t>
            </a:r>
          </a:p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dei giovani</a:t>
            </a:r>
          </a:p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(13,7% la media europea)</a:t>
            </a: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29130907-D21C-9062-4728-C4B4F6EA3105}"/>
              </a:ext>
            </a:extLst>
          </p:cNvPr>
          <p:cNvSpPr/>
          <p:nvPr/>
        </p:nvSpPr>
        <p:spPr>
          <a:xfrm>
            <a:off x="6688899" y="3018772"/>
            <a:ext cx="2755727" cy="2755727"/>
          </a:xfrm>
          <a:prstGeom prst="ellipse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000" b="1" dirty="0">
                <a:latin typeface="Arial" panose="020B0604020202020204" pitchFamily="34" charset="0"/>
                <a:cs typeface="Arial" panose="020B0604020202020204" pitchFamily="34" charset="0"/>
              </a:rPr>
              <a:t>2.100.000</a:t>
            </a:r>
          </a:p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 valore assoluto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18" name="Ovale 17">
            <a:extLst>
              <a:ext uri="{FF2B5EF4-FFF2-40B4-BE49-F238E27FC236}">
                <a16:creationId xmlns:a16="http://schemas.microsoft.com/office/drawing/2014/main" id="{434E0B42-9F50-F23B-2757-0367987393D7}"/>
              </a:ext>
            </a:extLst>
          </p:cNvPr>
          <p:cNvSpPr/>
          <p:nvPr/>
        </p:nvSpPr>
        <p:spPr>
          <a:xfrm>
            <a:off x="9006214" y="2094464"/>
            <a:ext cx="2755727" cy="2755727"/>
          </a:xfrm>
          <a:prstGeom prst="ellipse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000" b="1" dirty="0">
                <a:latin typeface="Arial" panose="020B0604020202020204" pitchFamily="34" charset="0"/>
                <a:cs typeface="Arial" panose="020B0604020202020204" pitchFamily="34" charset="0"/>
              </a:rPr>
              <a:t>25,4%</a:t>
            </a:r>
          </a:p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delle donne</a:t>
            </a:r>
          </a:p>
          <a:p>
            <a:pPr algn="ctr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3000" b="1" dirty="0">
                <a:latin typeface="Arial" panose="020B0604020202020204" pitchFamily="34" charset="0"/>
                <a:cs typeface="Arial" panose="020B0604020202020204" pitchFamily="34" charset="0"/>
              </a:rPr>
              <a:t>21,3%</a:t>
            </a:r>
          </a:p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degli uomini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EDC907C-FBFF-AB06-E365-204B7F3B1859}"/>
              </a:ext>
            </a:extLst>
          </p:cNvPr>
          <p:cNvSpPr txBox="1"/>
          <p:nvPr/>
        </p:nvSpPr>
        <p:spPr>
          <a:xfrm>
            <a:off x="10208711" y="5508834"/>
            <a:ext cx="1916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Dati </a:t>
            </a:r>
            <a:r>
              <a:rPr lang="it-IT" dirty="0" err="1"/>
              <a:t>eurostat</a:t>
            </a:r>
            <a:r>
              <a:rPr lang="it-IT" dirty="0"/>
              <a:t> 2020</a:t>
            </a: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3E108561-E3ED-0868-B48A-0DFD3F748DE8}"/>
              </a:ext>
            </a:extLst>
          </p:cNvPr>
          <p:cNvSpPr/>
          <p:nvPr/>
        </p:nvSpPr>
        <p:spPr>
          <a:xfrm>
            <a:off x="876822" y="3378896"/>
            <a:ext cx="3618822" cy="1412123"/>
          </a:xfrm>
          <a:prstGeom prst="round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8600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persona&#10;&#10;Descrizione generata automaticamente">
            <a:extLst>
              <a:ext uri="{FF2B5EF4-FFF2-40B4-BE49-F238E27FC236}">
                <a16:creationId xmlns:a16="http://schemas.microsoft.com/office/drawing/2014/main" id="{53E3D422-BFB8-930A-169F-B07A9005F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799E6A0-1DDC-256C-9AFB-62CADB89647C}"/>
              </a:ext>
            </a:extLst>
          </p:cNvPr>
          <p:cNvSpPr/>
          <p:nvPr/>
        </p:nvSpPr>
        <p:spPr>
          <a:xfrm>
            <a:off x="388307" y="2013884"/>
            <a:ext cx="4083485" cy="977031"/>
          </a:xfrm>
          <a:prstGeom prst="round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200" b="1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DIFFICOLTÀ</a:t>
            </a:r>
          </a:p>
          <a:p>
            <a:pPr algn="ctr"/>
            <a:r>
              <a:rPr lang="it-IT" sz="2200" b="1" dirty="0">
                <a:solidFill>
                  <a:srgbClr val="404040"/>
                </a:solidFill>
                <a:latin typeface="Arial" panose="020B0604020202020204" pitchFamily="34" charset="0"/>
                <a:ea typeface="Cambria" panose="02040503050406030204" pitchFamily="18" charset="0"/>
              </a:rPr>
              <a:t>OPERATIVE</a:t>
            </a:r>
            <a:endParaRPr lang="it-IT" sz="2200" b="1" dirty="0">
              <a:solidFill>
                <a:srgbClr val="404040"/>
              </a:solidFill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9DD2A24B-86C6-0097-8A24-144D60E07405}"/>
              </a:ext>
            </a:extLst>
          </p:cNvPr>
          <p:cNvSpPr/>
          <p:nvPr/>
        </p:nvSpPr>
        <p:spPr>
          <a:xfrm>
            <a:off x="4146115" y="2677764"/>
            <a:ext cx="7252570" cy="2908844"/>
          </a:xfrm>
          <a:prstGeom prst="roundRect">
            <a:avLst/>
          </a:prstGeom>
          <a:solidFill>
            <a:schemeClr val="accent1">
              <a:lumMod val="75000"/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• target difficilmente «agganciabile»</a:t>
            </a:r>
          </a:p>
          <a:p>
            <a:r>
              <a:rPr lang="it-IT" sz="2200" dirty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</a:rPr>
              <a:t>• target frastagliato e polverizzato</a:t>
            </a:r>
          </a:p>
          <a:p>
            <a:r>
              <a:rPr lang="it-IT" sz="2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• target sfiduciato</a:t>
            </a:r>
          </a:p>
          <a:p>
            <a:r>
              <a:rPr lang="it-IT" sz="2200" dirty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</a:rPr>
              <a:t>• stilemi comunicativi specifici</a:t>
            </a:r>
            <a:endParaRPr lang="it-IT" sz="2200" dirty="0">
              <a:solidFill>
                <a:schemeClr val="bg1"/>
              </a:solidFill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97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persona, abbigliamento, donna&#10;&#10;Descrizione generata automaticamente">
            <a:extLst>
              <a:ext uri="{FF2B5EF4-FFF2-40B4-BE49-F238E27FC236}">
                <a16:creationId xmlns:a16="http://schemas.microsoft.com/office/drawing/2014/main" id="{3E46A327-D39C-01E9-1934-5E7BA88D1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51F4D63-CF77-5FD0-6A43-1B4773B98716}"/>
              </a:ext>
            </a:extLst>
          </p:cNvPr>
          <p:cNvSpPr txBox="1"/>
          <p:nvPr/>
        </p:nvSpPr>
        <p:spPr>
          <a:xfrm>
            <a:off x="742950" y="885825"/>
            <a:ext cx="5514975" cy="453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UN CAMBIO DI PROSPETTIVA</a:t>
            </a:r>
          </a:p>
          <a:p>
            <a:pPr>
              <a:lnSpc>
                <a:spcPts val="3500"/>
              </a:lnSpc>
            </a:pP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I NEET non sono un problema.</a:t>
            </a:r>
          </a:p>
          <a:p>
            <a:pPr>
              <a:lnSpc>
                <a:spcPts val="3500"/>
              </a:lnSpc>
            </a:pP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I NEET sono una potenzialità inespressa.</a:t>
            </a:r>
          </a:p>
          <a:p>
            <a:pPr>
              <a:lnSpc>
                <a:spcPts val="3500"/>
              </a:lnSpc>
            </a:pP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Con la comunicazione e il coinvolgimento dobbiamo farli uscire dall’isolamento rendendoli protagonisti.</a:t>
            </a:r>
          </a:p>
          <a:p>
            <a:pPr>
              <a:lnSpc>
                <a:spcPts val="3500"/>
              </a:lnSpc>
            </a:pP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it-IT" sz="2200" b="1" dirty="0">
                <a:latin typeface="Arial" panose="020B0604020202020204" pitchFamily="34" charset="0"/>
                <a:cs typeface="Arial" panose="020B0604020202020204" pitchFamily="34" charset="0"/>
              </a:rPr>
              <a:t>RIATTIVIAMOLI, ADESSO!</a:t>
            </a:r>
          </a:p>
        </p:txBody>
      </p:sp>
    </p:spTree>
    <p:extLst>
      <p:ext uri="{BB962C8B-B14F-4D97-AF65-F5344CB8AC3E}">
        <p14:creationId xmlns:p14="http://schemas.microsoft.com/office/powerpoint/2010/main" val="1456969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persona, interni&#10;&#10;Descrizione generata automaticamente">
            <a:extLst>
              <a:ext uri="{FF2B5EF4-FFF2-40B4-BE49-F238E27FC236}">
                <a16:creationId xmlns:a16="http://schemas.microsoft.com/office/drawing/2014/main" id="{9C248854-9630-0760-2450-D76CF5C89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9D6B108-0FD7-5E15-CD37-5CD40DEBA039}"/>
              </a:ext>
            </a:extLst>
          </p:cNvPr>
          <p:cNvSpPr txBox="1"/>
          <p:nvPr/>
        </p:nvSpPr>
        <p:spPr>
          <a:xfrm>
            <a:off x="742949" y="3333970"/>
            <a:ext cx="6372225" cy="2288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it-IT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CAMBIO DI PROSPETTIVA</a:t>
            </a:r>
          </a:p>
          <a:p>
            <a:pPr>
              <a:lnSpc>
                <a:spcPts val="3500"/>
              </a:lnSpc>
            </a:pPr>
            <a:endParaRPr lang="it-IT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it-IT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i ragazzi al centro (non le istituzioni o i progetti)</a:t>
            </a:r>
          </a:p>
          <a:p>
            <a:pPr>
              <a:lnSpc>
                <a:spcPts val="3500"/>
              </a:lnSpc>
            </a:pPr>
            <a:r>
              <a:rPr lang="it-IT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linguaggio più dinamico e meno formale</a:t>
            </a:r>
          </a:p>
          <a:p>
            <a:pPr>
              <a:lnSpc>
                <a:spcPts val="3500"/>
              </a:lnSpc>
            </a:pPr>
            <a:r>
              <a:rPr lang="it-IT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più coinvolgimento e meno informazione</a:t>
            </a:r>
          </a:p>
        </p:txBody>
      </p:sp>
    </p:spTree>
    <p:extLst>
      <p:ext uri="{BB962C8B-B14F-4D97-AF65-F5344CB8AC3E}">
        <p14:creationId xmlns:p14="http://schemas.microsoft.com/office/powerpoint/2010/main" val="850962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cielo, persona, esterni, inpiedi&#10;&#10;Descrizione generata automaticamente">
            <a:extLst>
              <a:ext uri="{FF2B5EF4-FFF2-40B4-BE49-F238E27FC236}">
                <a16:creationId xmlns:a16="http://schemas.microsoft.com/office/drawing/2014/main" id="{144007FE-F13A-92B0-F886-E3CE58B35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77C6C8B-C816-7BB1-7001-4D839AB4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4C2B1D7-1FFD-0D88-D61E-C33C61A8A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9D6B108-0FD7-5E15-CD37-5CD40DEBA039}"/>
              </a:ext>
            </a:extLst>
          </p:cNvPr>
          <p:cNvSpPr txBox="1"/>
          <p:nvPr/>
        </p:nvSpPr>
        <p:spPr>
          <a:xfrm>
            <a:off x="6600825" y="611677"/>
            <a:ext cx="5200649" cy="4965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OBIETTIVI DI PROGETTO</a:t>
            </a:r>
          </a:p>
          <a:p>
            <a:pPr>
              <a:lnSpc>
                <a:spcPts val="3500"/>
              </a:lnSpc>
            </a:pP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●"/>
            </a:pPr>
            <a:r>
              <a:rPr lang="it-IT" sz="2200" u="none" strike="noStrike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Ricreare fiducia e speranza</a:t>
            </a:r>
          </a:p>
          <a:p>
            <a:pPr marL="342900" lvl="0" indent="-342900" algn="l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●"/>
            </a:pPr>
            <a:r>
              <a:rPr lang="it-IT" sz="2200" u="none" strike="noStrike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Far sentire protagonisti i ragazzi (troppo spesso – erroneamente - considerati come passivi e non adeguati al contesto attuale)</a:t>
            </a:r>
          </a:p>
          <a:p>
            <a:pPr marL="342900" lvl="0" indent="-342900" algn="l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●"/>
            </a:pPr>
            <a:r>
              <a:rPr lang="it-IT" sz="2200" dirty="0">
                <a:latin typeface="Arial" panose="020B0604020202020204" pitchFamily="34" charset="0"/>
                <a:ea typeface="Cambria" panose="02040503050406030204" pitchFamily="18" charset="0"/>
              </a:rPr>
              <a:t>Usare i canali per condividere e aprire un dialogo e non per comunicare «one way».</a:t>
            </a:r>
            <a:endParaRPr lang="it-IT" sz="2200" u="none" strike="noStrike" dirty="0"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  <a:p>
            <a:pPr marL="342900" lvl="0" indent="-342900" algn="l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●"/>
            </a:pPr>
            <a:r>
              <a:rPr lang="it-IT" sz="2200" u="none" strike="noStrike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Rassicurare sulla concretezza e sulla facile accessibilità alle attività.</a:t>
            </a:r>
          </a:p>
        </p:txBody>
      </p:sp>
    </p:spTree>
    <p:extLst>
      <p:ext uri="{BB962C8B-B14F-4D97-AF65-F5344CB8AC3E}">
        <p14:creationId xmlns:p14="http://schemas.microsoft.com/office/powerpoint/2010/main" val="4086063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AC838BEB-D503-2070-F1B7-9B4E56252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81832"/>
            <a:ext cx="12193200" cy="876386"/>
          </a:xfrm>
          <a:prstGeom prst="rect">
            <a:avLst/>
          </a:prstGeom>
        </p:spPr>
      </p:pic>
      <p:pic>
        <p:nvPicPr>
          <p:cNvPr id="9" name="Immagine 8" descr="Immagine che contiene testo, segnale, clipart&#10;&#10;Descrizione generata automaticamente">
            <a:extLst>
              <a:ext uri="{FF2B5EF4-FFF2-40B4-BE49-F238E27FC236}">
                <a16:creationId xmlns:a16="http://schemas.microsoft.com/office/drawing/2014/main" id="{4DCBC91A-0B43-1C06-338C-26655C07AE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77" y="2205123"/>
            <a:ext cx="10909086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5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</TotalTime>
  <Words>671</Words>
  <Application>Microsoft Office PowerPoint</Application>
  <PresentationFormat>Widescreen</PresentationFormat>
  <Paragraphs>133</Paragraphs>
  <Slides>16</Slides>
  <Notes>14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federico rossi</dc:creator>
  <cp:lastModifiedBy>Francesca Fanciullacci</cp:lastModifiedBy>
  <cp:revision>18</cp:revision>
  <dcterms:created xsi:type="dcterms:W3CDTF">2022-09-23T15:43:49Z</dcterms:created>
  <dcterms:modified xsi:type="dcterms:W3CDTF">2022-09-26T09:04:51Z</dcterms:modified>
</cp:coreProperties>
</file>